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8" r:id="rId4"/>
    <p:sldId id="269" r:id="rId5"/>
    <p:sldId id="270" r:id="rId6"/>
    <p:sldId id="331" r:id="rId7"/>
    <p:sldId id="332" r:id="rId8"/>
    <p:sldId id="333" r:id="rId9"/>
    <p:sldId id="272" r:id="rId10"/>
    <p:sldId id="274" r:id="rId11"/>
    <p:sldId id="326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B00"/>
    <a:srgbClr val="01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8DC52-9B4B-475C-A7E7-23DFF69168A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6771-63A4-4ABD-B8DB-092E9167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2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DFE4-8831-4AF4-B911-23BE0AD12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F90F3-542D-4E42-868C-5E027062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F18B-D592-4FFC-95AE-B226EC67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4CD4-2BBA-46A5-8DA0-8AA05D08842A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34C2-DAA1-4B5D-8C59-34990A6B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A21F4-8ADC-45B4-8BB1-B91DD700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5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99A8-A9C2-456C-978B-690663C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4A29A-5F80-4AF2-BB8F-26A4D9B94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136BB-7E86-4721-ABE8-89BA304B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43E-3574-4953-9788-C0DB5D09FBAE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3FEF3-303F-4578-A408-59FB29FA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A415-4451-4608-8F1F-282003F5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6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194DD-ECD0-4999-8602-C757930F7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96451-151F-4EDC-A5E8-54FEBB566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18C1-FFB2-4973-92E2-6EF4CD4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08F8-4DD4-4788-A39D-E1F6EC05C034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5D07-A37C-419E-B86A-578CF0AE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CEF6-39AE-41D2-83F8-C957F8FC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0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ACDA-DE3D-4E7A-803A-4980CAAA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67F1-899A-4089-8068-465AD5CA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5547A-1C56-4810-B5A8-0547293B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7434-C963-48F6-8A59-EE29E538DACF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85E6-B86B-4EEA-8931-11738555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9BA5C-C35A-489A-939D-C3EDFFF3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9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4C48-C764-49BF-A878-1376FC5C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6E0A6-59C9-4FCA-91CB-24673724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4B36-6AED-4C78-9F7E-608A68E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0E7F-6786-427B-91F8-2147460B2516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3665-8029-4529-B448-598BFE10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4C83-8D72-4F09-8543-59CDF415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543-C414-4096-8D9D-5B5B85BB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88B4-A23B-48F0-BED8-D2380DED8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A02C2-94C9-41E2-B932-C4E3294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CB8BB-6A0F-4FE5-AD02-D7DBB5D9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5A8C-43B7-4BC1-AF7F-2D357C6007CF}" type="datetime1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C6DB3-5C30-415C-BEB9-39C56FD0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19C74-A7C2-4ED2-B2AA-7411767F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C836-CC57-4AD9-B6BF-5A9B58E0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54C6B-41E1-4490-9316-2C766271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90BFF-68A2-4078-95BD-E4FA1E68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AA30F-4E14-40B4-B1EB-DA92F4D32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B7A57-7441-4238-BE3F-F562C29AB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67A5-E382-40D6-9A5D-D4A56FB0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098B-B5B1-409B-BAFD-BB8ACB23B42E}" type="datetime1">
              <a:rPr lang="en-GB" smtClean="0"/>
              <a:t>14/03/2023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97A15-6672-41B6-B2E1-436E7849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A0657-25FE-4096-951D-EEBB7DB7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4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AABB-9F95-4E3E-9CD5-B8207EC6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94F28-5DF6-451A-A56B-4155487A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3261-5202-4144-A6C8-7415DA129C6F}" type="datetime1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21C21-87AE-4A45-A118-E37F8CCB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68FA-D6C0-47FF-AF31-67A4F1A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0FD03-C8A1-4F37-8966-46685CAC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60AC-B42B-42D0-A05D-D12E843A0856}" type="datetime1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5AAEF-D8BB-452A-9D55-72A8C85E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9E80-D7E8-4F2F-900F-F18EA7DC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7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B127-1DAD-430C-9133-BBB037DC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C9B1-627D-48B9-AF29-316525A4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652E-73F4-430A-A777-9305B136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1091C-2EA6-40A9-B82C-438269C4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377E-BDAC-44F1-B7B1-93F733301FE8}" type="datetime1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D361B-7E41-4892-9A94-4630FF35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63099-7B41-4A7B-A342-FEFF9291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4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C07A-D8A5-4710-A8D4-8DF3F3DE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E372B-C25E-4833-81A6-8F01A2AAA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B4C9C-35BD-47C7-9095-AC870F9CA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907B3-EA50-4D22-BDE6-B0CB0397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2EC5-F5AB-4A89-9930-A5779133C20D}" type="datetime1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F7A2B-8814-44B1-8C2A-517871F2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DD81E-4DC3-4C6E-8507-8C90BBFB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611D2-54F6-4E7D-9FAA-2148BC26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8ABE3-9838-45C1-B4B1-09896A78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F1FA-5FCB-4FCF-AD68-3BDE23087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E0B8-1CCA-40C1-947E-3F823AA39CA5}" type="datetime1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9990-CA82-4718-BD0D-D984B3FB5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Sofia, 28 februarie – 1 martie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C655-3B5D-4FF1-B32E-334D7D479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digitoolsproject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80">
            <a:extLst>
              <a:ext uri="{FF2B5EF4-FFF2-40B4-BE49-F238E27FC236}">
                <a16:creationId xmlns:a16="http://schemas.microsoft.com/office/drawing/2014/main" id="{7CBA4022-142D-435B-8ED6-02FC40FE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84"/>
            <a:ext cx="12192000" cy="6858000"/>
          </a:xfrm>
          <a:prstGeom prst="rect">
            <a:avLst/>
          </a:prstGeom>
        </p:spPr>
      </p:pic>
      <p:pic>
        <p:nvPicPr>
          <p:cNvPr id="2" name="Resim 83">
            <a:extLst>
              <a:ext uri="{FF2B5EF4-FFF2-40B4-BE49-F238E27FC236}">
                <a16:creationId xmlns:a16="http://schemas.microsoft.com/office/drawing/2014/main" id="{E149BFFC-FC0B-4C79-8FB4-255CBE991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7" y="2009155"/>
            <a:ext cx="5292690" cy="1169994"/>
          </a:xfrm>
          <a:prstGeom prst="rect">
            <a:avLst/>
          </a:prstGeom>
        </p:spPr>
      </p:pic>
      <p:pic>
        <p:nvPicPr>
          <p:cNvPr id="5" name="Resim 81">
            <a:extLst>
              <a:ext uri="{FF2B5EF4-FFF2-40B4-BE49-F238E27FC236}">
                <a16:creationId xmlns:a16="http://schemas.microsoft.com/office/drawing/2014/main" id="{2E93EAF8-FBA4-4D5E-96F7-50B20B7E2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3410A6-E47D-4CDA-A912-C0FDB25E13E4}"/>
              </a:ext>
            </a:extLst>
          </p:cNvPr>
          <p:cNvGrpSpPr/>
          <p:nvPr/>
        </p:nvGrpSpPr>
        <p:grpSpPr>
          <a:xfrm>
            <a:off x="105082" y="5108029"/>
            <a:ext cx="5864794" cy="1643810"/>
            <a:chOff x="105082" y="5483209"/>
            <a:chExt cx="4912808" cy="1268629"/>
          </a:xfrm>
        </p:grpSpPr>
        <p:pic>
          <p:nvPicPr>
            <p:cNvPr id="6" name="Google Shape;99;gf4a54111d8_1_4">
              <a:extLst>
                <a:ext uri="{FF2B5EF4-FFF2-40B4-BE49-F238E27FC236}">
                  <a16:creationId xmlns:a16="http://schemas.microsoft.com/office/drawing/2014/main" id="{AD332B8F-0361-41E4-811F-9308277C883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1183" y="5554192"/>
              <a:ext cx="530352" cy="52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02;gf4a54111d8_1_4" descr="logo-info.jpg">
              <a:extLst>
                <a:ext uri="{FF2B5EF4-FFF2-40B4-BE49-F238E27FC236}">
                  <a16:creationId xmlns:a16="http://schemas.microsoft.com/office/drawing/2014/main" id="{F5429B4C-3710-4776-976F-E67BE2329EF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082" y="6226417"/>
              <a:ext cx="1464446" cy="469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3;gf4a54111d8_1_4" descr="LOGO_CEI.JPG">
              <a:extLst>
                <a:ext uri="{FF2B5EF4-FFF2-40B4-BE49-F238E27FC236}">
                  <a16:creationId xmlns:a16="http://schemas.microsoft.com/office/drawing/2014/main" id="{82BF9D92-2B6A-410B-9778-17656ECD1EF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2718" y="5554192"/>
              <a:ext cx="1079117" cy="436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04;gf4a54111d8_1_4" descr="logo_isj bun.png">
              <a:extLst>
                <a:ext uri="{FF2B5EF4-FFF2-40B4-BE49-F238E27FC236}">
                  <a16:creationId xmlns:a16="http://schemas.microsoft.com/office/drawing/2014/main" id="{5DA1F7D1-527A-4755-99F3-0B06A49DA75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74610" y="6316854"/>
              <a:ext cx="1754347" cy="323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5;gf4a54111d8_1_4" descr="ATS.png">
              <a:extLst>
                <a:ext uri="{FF2B5EF4-FFF2-40B4-BE49-F238E27FC236}">
                  <a16:creationId xmlns:a16="http://schemas.microsoft.com/office/drawing/2014/main" id="{0CDF6314-9BCA-40F6-885B-E99DC38313F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33965" y="5529697"/>
              <a:ext cx="1079117" cy="416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6;gf4a54111d8_1_4" descr="Innoquality-logo (1).jpg">
              <a:extLst>
                <a:ext uri="{FF2B5EF4-FFF2-40B4-BE49-F238E27FC236}">
                  <a16:creationId xmlns:a16="http://schemas.microsoft.com/office/drawing/2014/main" id="{38EC8A17-2A18-4783-A698-FBA2BCCE520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53444" y="6170702"/>
              <a:ext cx="1464446" cy="581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7;gf4a54111d8_1_4" descr="LOGO MEM.jpeg">
              <a:extLst>
                <a:ext uri="{FF2B5EF4-FFF2-40B4-BE49-F238E27FC236}">
                  <a16:creationId xmlns:a16="http://schemas.microsoft.com/office/drawing/2014/main" id="{49E3138B-983F-4680-A3B9-4979B9AEE71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013885" y="5483209"/>
              <a:ext cx="1277887" cy="6874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8B72D8-CBF7-4BFC-A3B5-2386E1CD7439}"/>
              </a:ext>
            </a:extLst>
          </p:cNvPr>
          <p:cNvSpPr txBox="1"/>
          <p:nvPr/>
        </p:nvSpPr>
        <p:spPr>
          <a:xfrm>
            <a:off x="6241587" y="4840001"/>
            <a:ext cx="5174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Sofia</a:t>
            </a:r>
            <a:r>
              <a:rPr lang="ro-RO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, 2</a:t>
            </a:r>
            <a:r>
              <a:rPr lang="en-US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8 </a:t>
            </a:r>
            <a:r>
              <a:rPr lang="en-US" sz="2000" b="1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februarie</a:t>
            </a:r>
            <a:r>
              <a:rPr lang="ro-RO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 – 1 </a:t>
            </a:r>
            <a:r>
              <a:rPr lang="en-US" sz="2000" b="1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martie</a:t>
            </a:r>
            <a:r>
              <a:rPr lang="ro-RO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 202</a:t>
            </a:r>
            <a:r>
              <a:rPr lang="en-US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3</a:t>
            </a:r>
            <a:endParaRPr lang="ro-RO" sz="2000" b="1" dirty="0">
              <a:solidFill>
                <a:srgbClr val="FE5B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9C9B4-F351-452C-A314-5EF6F172D90C}"/>
              </a:ext>
            </a:extLst>
          </p:cNvPr>
          <p:cNvSpPr txBox="1"/>
          <p:nvPr/>
        </p:nvSpPr>
        <p:spPr>
          <a:xfrm>
            <a:off x="1693793" y="3354430"/>
            <a:ext cx="987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venir Next LT Pro" panose="020B0504020202020204" pitchFamily="34" charset="0"/>
              </a:rPr>
              <a:t>Digitalization of Training Contents for Middle Schools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DE4BF-9163-4983-A378-22A01281A71B}"/>
              </a:ext>
            </a:extLst>
          </p:cNvPr>
          <p:cNvSpPr txBox="1"/>
          <p:nvPr/>
        </p:nvSpPr>
        <p:spPr>
          <a:xfrm>
            <a:off x="6762919" y="4002536"/>
            <a:ext cx="4912760" cy="383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venir Next LT Pro" panose="020B0504020202020204" pitchFamily="34" charset="0"/>
              </a:rPr>
              <a:t>2020-1-TR01-KA226-SCH-098485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147219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0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32152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CE URMEAZĂ?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DCAF-5DD9-4D37-B6B5-7616634234FF}"/>
              </a:ext>
            </a:extLst>
          </p:cNvPr>
          <p:cNvSpPr txBox="1"/>
          <p:nvPr/>
        </p:nvSpPr>
        <p:spPr>
          <a:xfrm>
            <a:off x="975727" y="1496422"/>
            <a:ext cx="5454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b="1" dirty="0"/>
          </a:p>
          <a:p>
            <a:r>
              <a:rPr lang="tr-TR" b="1" dirty="0"/>
              <a:t>IO3.Teachers As Mentors Guidebook</a:t>
            </a:r>
            <a:endParaRPr lang="en-US" b="1" dirty="0"/>
          </a:p>
          <a:p>
            <a:pPr lvl="0"/>
            <a:r>
              <a:rPr lang="ro-RO" b="1" dirty="0"/>
              <a:t>- Finalizare conținut, </a:t>
            </a:r>
            <a:r>
              <a:rPr lang="tr-TR" b="1" dirty="0"/>
              <a:t>dinamic și atractiv, în H5P</a:t>
            </a:r>
            <a:r>
              <a:rPr lang="ro-RO" b="1" dirty="0"/>
              <a:t>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Strategii de diagnostic și intervenție în mentorat (4/7)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1 studiu de caz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5/10 întrebări pentru evaluare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tr-TR" b="1" dirty="0"/>
              <a:t>IO4.White Paper: Recommendations for Capacity Building in Digital Education </a:t>
            </a:r>
            <a:endParaRPr lang="en-US" b="1" dirty="0"/>
          </a:p>
          <a:p>
            <a:pPr lvl="0"/>
            <a:r>
              <a:rPr lang="tr-TR" dirty="0"/>
              <a:t>Plan strategic pentru urgențe neașteptate</a:t>
            </a:r>
            <a:endParaRPr lang="en-US" dirty="0"/>
          </a:p>
          <a:p>
            <a:r>
              <a:rPr lang="ro-RO" dirty="0"/>
              <a:t>Cercetare calitativă/cantitativă: </a:t>
            </a:r>
            <a:r>
              <a:rPr lang="tr-TR" dirty="0"/>
              <a:t>1/3 Focus groups/chestionare</a:t>
            </a:r>
            <a:endParaRPr lang="ro-RO"/>
          </a:p>
          <a:p>
            <a:endParaRPr lang="ro-RO" b="1" dirty="0"/>
          </a:p>
          <a:p>
            <a:r>
              <a:rPr lang="ro-RO" b="1" dirty="0"/>
              <a:t>Eveniment de multiplicare local </a:t>
            </a:r>
            <a:endParaRPr lang="en-US" dirty="0"/>
          </a:p>
          <a:p>
            <a:pPr lvl="0"/>
            <a:r>
              <a:rPr lang="ro-RO" dirty="0"/>
              <a:t>Conferința locală – mai/iunie 2023 </a:t>
            </a:r>
            <a:endParaRPr lang="en-US" dirty="0"/>
          </a:p>
          <a:p>
            <a:endParaRPr lang="en-US" dirty="0"/>
          </a:p>
          <a:p>
            <a:r>
              <a:rPr lang="ro-RO" b="1" dirty="0"/>
              <a:t>Managementul și implementarea proiectului</a:t>
            </a:r>
            <a:endParaRPr lang="en-US" dirty="0"/>
          </a:p>
          <a:p>
            <a:pPr lvl="0"/>
            <a:r>
              <a:rPr lang="ro-RO" dirty="0"/>
              <a:t>Aspecte administrative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D0444-BCD9-482A-A283-F510720ED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66" r="24720" b="5747"/>
          <a:stretch/>
        </p:blipFill>
        <p:spPr>
          <a:xfrm>
            <a:off x="6726046" y="2797728"/>
            <a:ext cx="4730805" cy="280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172756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1">
            <a:extLst>
              <a:ext uri="{FF2B5EF4-FFF2-40B4-BE49-F238E27FC236}">
                <a16:creationId xmlns:a16="http://schemas.microsoft.com/office/drawing/2014/main" id="{764E58E1-A68F-2583-013A-6582FBC0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623" y="425620"/>
            <a:ext cx="8520392" cy="6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6BA1CA81-A5B3-A747-D2F2-44B53335B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19" y="1400345"/>
            <a:ext cx="5729798" cy="430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C30940A-91BA-8000-009C-FB77F0114D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287" y="3028772"/>
            <a:ext cx="2399455" cy="1599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51A0BB71-53CC-1018-962D-9EEC2382FF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59" y="3028772"/>
            <a:ext cx="2231329" cy="1487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17862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3C95A6C8-8BE1-E107-F073-929C852E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08" y="578530"/>
            <a:ext cx="8522947" cy="658425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B9A7BC1-0C88-854C-11FC-5D5D00439B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495" y="1583704"/>
            <a:ext cx="7565010" cy="5043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280172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1629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413341" y="1477598"/>
            <a:ext cx="767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INFORMAȚII DESPRE PROIECT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736EEC-65F3-4106-80CE-FB5152A2F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22590"/>
              </p:ext>
            </p:extLst>
          </p:nvPr>
        </p:nvGraphicFramePr>
        <p:xfrm>
          <a:off x="413341" y="2469931"/>
          <a:ext cx="11120936" cy="3735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6604">
                  <a:extLst>
                    <a:ext uri="{9D8B030D-6E8A-4147-A177-3AD203B41FA5}">
                      <a16:colId xmlns:a16="http://schemas.microsoft.com/office/drawing/2014/main" val="825319376"/>
                    </a:ext>
                  </a:extLst>
                </a:gridCol>
                <a:gridCol w="8034332">
                  <a:extLst>
                    <a:ext uri="{9D8B030D-6E8A-4147-A177-3AD203B41FA5}">
                      <a16:colId xmlns:a16="http://schemas.microsoft.com/office/drawing/2014/main" val="3780979183"/>
                    </a:ext>
                  </a:extLst>
                </a:gridCol>
              </a:tblGrid>
              <a:tr h="595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Perioada de implementare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Avenir Next LT Pro" panose="020B0504020202020204" pitchFamily="34" charset="0"/>
                        </a:rPr>
                        <a:t>01/06/2021 – 31/05/2023 (2 ani)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–</a:t>
                      </a:r>
                      <a:r>
                        <a:rPr lang="en-US" sz="1800" baseline="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Avenir Next LT Pro" panose="020B0504020202020204" pitchFamily="34" charset="0"/>
                        </a:rPr>
                        <a:t>propus</a:t>
                      </a:r>
                      <a:r>
                        <a:rPr lang="en-US" sz="1800" baseline="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Avenir Next LT Pro" panose="020B0504020202020204" pitchFamily="34" charset="0"/>
                        </a:rPr>
                        <a:t>spre</a:t>
                      </a:r>
                      <a:r>
                        <a:rPr lang="en-US" sz="1800" baseline="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Avenir Next LT Pro" panose="020B0504020202020204" pitchFamily="34" charset="0"/>
                        </a:rPr>
                        <a:t>extinere</a:t>
                      </a:r>
                      <a:r>
                        <a:rPr lang="en-US" sz="1800" baseline="0" dirty="0">
                          <a:effectLst/>
                          <a:latin typeface="Avenir Next LT Pro" panose="020B0504020202020204" pitchFamily="34" charset="0"/>
                        </a:rPr>
                        <a:t> p</a:t>
                      </a:r>
                      <a:r>
                        <a:rPr lang="ro-RO" sz="1800" baseline="0" dirty="0">
                          <a:effectLst/>
                          <a:latin typeface="Avenir Next LT Pro" panose="020B0504020202020204" pitchFamily="34" charset="0"/>
                        </a:rPr>
                        <a:t>ână în noiembrie 2023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44161"/>
                  </a:ext>
                </a:extLst>
              </a:tr>
              <a:tr h="338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Buget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28667</a:t>
                      </a:r>
                      <a:r>
                        <a:rPr lang="ro-RO" sz="1800" dirty="0">
                          <a:effectLst/>
                          <a:latin typeface="Avenir Next LT Pro" panose="020B0504020202020204" pitchFamily="34" charset="0"/>
                        </a:rPr>
                        <a:t>€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965188"/>
                  </a:ext>
                </a:extLst>
              </a:tr>
              <a:tr h="246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Parteneri europeni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THE GOVERNORSHIP OF ISTANBUL (TR)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Center for Educational Initiatives (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CEI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) (BG)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Instituto Para El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Fomento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Del Desarrollo Y La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Formacion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SL (ES)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Innoquality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Systems Limited (IR)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Advanced Technology Systems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Srl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(RO)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Bogazici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Universitesi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(TR)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Istanbul Milli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Egitim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Mudurlugu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(TR)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7342227"/>
                  </a:ext>
                </a:extLst>
              </a:tr>
              <a:tr h="338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Beneficiari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Elevi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părinți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profesori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și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coordonatori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educaționali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740770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111082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1383930" y="2227314"/>
            <a:ext cx="573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SCOP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UL PROIECTULUI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B118C-C39C-4DF5-A3C3-199D244AECD1}"/>
              </a:ext>
            </a:extLst>
          </p:cNvPr>
          <p:cNvSpPr txBox="1"/>
          <p:nvPr/>
        </p:nvSpPr>
        <p:spPr>
          <a:xfrm>
            <a:off x="1040463" y="3429001"/>
            <a:ext cx="10493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dirty="0">
                <a:latin typeface="Avenir Next LT Pro" panose="020B0504020202020204" pitchFamily="34" charset="0"/>
              </a:rPr>
              <a:t>Să contribuie la dezvoltarea de </a:t>
            </a:r>
            <a:r>
              <a:rPr lang="ro-RO" sz="2000" b="1" dirty="0">
                <a:latin typeface="Avenir Next LT Pro" panose="020B0504020202020204" pitchFamily="34" charset="0"/>
              </a:rPr>
              <a:t>material educațional digital </a:t>
            </a:r>
            <a:r>
              <a:rPr lang="ro-RO" sz="2000" dirty="0">
                <a:latin typeface="Avenir Next LT Pro" panose="020B0504020202020204" pitchFamily="34" charset="0"/>
              </a:rPr>
              <a:t>la nivel european pentru a promova calitatea pedagogică și educațională și pentru a îmbunătăți abilitățile și competențele didactice digitale ale profesorilor.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8043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294290" y="1700322"/>
            <a:ext cx="656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OBIECTIVE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LE PROIECTULUI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625C-FD51-4906-8113-9025AAE67715}"/>
              </a:ext>
            </a:extLst>
          </p:cNvPr>
          <p:cNvSpPr txBox="1"/>
          <p:nvPr/>
        </p:nvSpPr>
        <p:spPr>
          <a:xfrm>
            <a:off x="314809" y="2815590"/>
            <a:ext cx="11239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Dezvoltarea </a:t>
            </a:r>
            <a:r>
              <a:rPr lang="ro-RO" sz="2000" b="1" dirty="0">
                <a:latin typeface="Avenir Next LT Pro" panose="020B0504020202020204" pitchFamily="34" charset="0"/>
              </a:rPr>
              <a:t>abilităților de predare digitală și mentorat </a:t>
            </a:r>
            <a:r>
              <a:rPr lang="ro-RO" sz="2000" dirty="0">
                <a:latin typeface="Avenir Next LT Pro" panose="020B0504020202020204" pitchFamily="34" charset="0"/>
              </a:rPr>
              <a:t>ale cadrelor didactice care predau științe, matematică și limba engleză elevilor de gimnaziu, oferindu-le spre aplicare instrumente de predare și evaluare digitale.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Dezvolte </a:t>
            </a:r>
            <a:r>
              <a:rPr lang="ro-RO" sz="2000" b="1" dirty="0">
                <a:latin typeface="Avenir Next LT Pro" panose="020B0504020202020204" pitchFamily="34" charset="0"/>
              </a:rPr>
              <a:t>abilităților de învățare digitală ale elevilor de gimnaziu </a:t>
            </a:r>
            <a:r>
              <a:rPr lang="ro-RO" sz="2000" dirty="0">
                <a:latin typeface="Avenir Next LT Pro" panose="020B0504020202020204" pitchFamily="34" charset="0"/>
              </a:rPr>
              <a:t>prin intermediul unei platforme prin care să poată învăța mai bine și mai ușor, fără limitare de timp sau spațiu. 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 Sprijinirea profesorilor, directorilor și factorilor de decizie în ceea ce privește digitalizarea educației, formularea unor recomandări privind modul de facilitare a acesteia în unitățile școlare.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146731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534293" y="1496422"/>
            <a:ext cx="42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REZULTATE</a:t>
            </a:r>
            <a:endParaRPr lang="ro-RO" sz="2800" dirty="0">
              <a:solidFill>
                <a:srgbClr val="FE5B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625C-FD51-4906-8113-9025AAE67715}"/>
              </a:ext>
            </a:extLst>
          </p:cNvPr>
          <p:cNvSpPr txBox="1"/>
          <p:nvPr/>
        </p:nvSpPr>
        <p:spPr>
          <a:xfrm>
            <a:off x="707366" y="2317885"/>
            <a:ext cx="64302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IO1 – platformă de învățare, </a:t>
            </a:r>
            <a:r>
              <a:rPr lang="ro-RO" sz="2000" i="1" dirty="0" err="1">
                <a:latin typeface="Avenir Next LT Pro" panose="020B0504020202020204" pitchFamily="34" charset="0"/>
              </a:rPr>
              <a:t>My</a:t>
            </a:r>
            <a:r>
              <a:rPr lang="ro-RO" sz="2000" i="1" dirty="0">
                <a:latin typeface="Avenir Next LT Pro" panose="020B0504020202020204" pitchFamily="34" charset="0"/>
              </a:rPr>
              <a:t> Digital </a:t>
            </a:r>
            <a:r>
              <a:rPr lang="ro-RO" sz="2000" i="1" dirty="0" err="1">
                <a:latin typeface="Avenir Next LT Pro" panose="020B0504020202020204" pitchFamily="34" charset="0"/>
              </a:rPr>
              <a:t>Class</a:t>
            </a:r>
            <a:r>
              <a:rPr lang="ro-RO" sz="2000" dirty="0">
                <a:latin typeface="Avenir Next LT Pro" panose="020B0504020202020204" pitchFamily="34" charset="0"/>
              </a:rPr>
              <a:t>, dedicată elevilor și profesorilor;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IO2 - sugestii de activități pentru evaluarea în mediul digital;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IO3 – ghid pentru profesori: repere pedagogice pentru dezvoltarea abilităților de antrenare a elevilor în educația digitală (coordonator produs intelectual: I.S.J. Iași);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IO4 – recomandări pentru consolidarea </a:t>
            </a:r>
            <a:r>
              <a:rPr lang="en-US" sz="2000" dirty="0">
                <a:latin typeface="Avenir Next LT Pro" panose="020B0504020202020204" pitchFamily="34" charset="0"/>
              </a:rPr>
              <a:t>a</a:t>
            </a:r>
            <a:r>
              <a:rPr lang="ro-RO" sz="2000" dirty="0" err="1">
                <a:latin typeface="Avenir Next LT Pro" panose="020B0504020202020204" pitchFamily="34" charset="0"/>
              </a:rPr>
              <a:t>bilităților</a:t>
            </a:r>
            <a:r>
              <a:rPr lang="ro-RO" sz="2000" dirty="0">
                <a:latin typeface="Avenir Next LT Pro" panose="020B0504020202020204" pitchFamily="34" charset="0"/>
              </a:rPr>
              <a:t> în educația digitală pentru diferitele grupuri țintă: profesori, părinți, conducerea școlilor, factori de decizie.</a:t>
            </a:r>
          </a:p>
        </p:txBody>
      </p:sp>
      <p:pic>
        <p:nvPicPr>
          <p:cNvPr id="7" name="Imagine 6">
            <a:hlinkClick r:id="rId4"/>
            <a:extLst>
              <a:ext uri="{FF2B5EF4-FFF2-40B4-BE49-F238E27FC236}">
                <a16:creationId xmlns:a16="http://schemas.microsoft.com/office/drawing/2014/main" id="{C3536375-F8B6-54FE-CC7A-06200B5C57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834" y="2959423"/>
            <a:ext cx="4357980" cy="240215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232684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D8B6960A-41FD-7023-A441-C9624739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06" y="258933"/>
            <a:ext cx="8522947" cy="658425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6A069FCA-436D-E4E1-F7D8-C917B06E5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53" y="1450138"/>
            <a:ext cx="9048021" cy="5086785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A8FCBA6B-191C-5432-47C2-7C045301F25F}"/>
              </a:ext>
            </a:extLst>
          </p:cNvPr>
          <p:cNvSpPr txBox="1"/>
          <p:nvPr/>
        </p:nvSpPr>
        <p:spPr>
          <a:xfrm>
            <a:off x="1603706" y="1083076"/>
            <a:ext cx="62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800" dirty="0">
                <a:solidFill>
                  <a:srgbClr val="FE5B00"/>
                </a:solidFill>
                <a:latin typeface="Avenir Next LT Pro" panose="020B0504020202020204" pitchFamily="34" charset="0"/>
              </a:rPr>
              <a:t>PLATFORMA DIGITALĂ- 6 UNITĂȚI PENTRU ȘTIINȚE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209084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769E71BA-CDBD-8EE4-7D84-B3CCC63E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6" y="214544"/>
            <a:ext cx="8522947" cy="658425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97E06C52-C3A1-2E2E-AE96-1E40B25C0DB0}"/>
              </a:ext>
            </a:extLst>
          </p:cNvPr>
          <p:cNvSpPr txBox="1"/>
          <p:nvPr/>
        </p:nvSpPr>
        <p:spPr>
          <a:xfrm>
            <a:off x="2492227" y="1051766"/>
            <a:ext cx="62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800" dirty="0">
                <a:solidFill>
                  <a:srgbClr val="FE5B00"/>
                </a:solidFill>
                <a:latin typeface="Avenir Next LT Pro" panose="020B0504020202020204" pitchFamily="34" charset="0"/>
              </a:rPr>
              <a:t>PLATFORMA DIGITALĂ- 5 UNITĂȚI PENTRU ENGLEZĂ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9982C097-6E1D-4D8B-4433-FBEF45A945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73" y="1599896"/>
            <a:ext cx="8759572" cy="49272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113401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71B5C02D-E7E9-EB20-DDD5-8866E76B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6" y="214544"/>
            <a:ext cx="8522947" cy="658425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AC77F300-874B-932C-F24F-EED7E66D07FA}"/>
              </a:ext>
            </a:extLst>
          </p:cNvPr>
          <p:cNvSpPr txBox="1"/>
          <p:nvPr/>
        </p:nvSpPr>
        <p:spPr>
          <a:xfrm>
            <a:off x="2043653" y="1281483"/>
            <a:ext cx="720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800" dirty="0">
                <a:solidFill>
                  <a:srgbClr val="FE5B00"/>
                </a:solidFill>
                <a:latin typeface="Avenir Next LT Pro" panose="020B0504020202020204" pitchFamily="34" charset="0"/>
              </a:rPr>
              <a:t>PLATFORMA DIGITALĂ- 3UNITĂȚI PENTRU MATEMATICĂ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138F06A-D6BF-3DE1-2972-979153C476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706" y="1769804"/>
            <a:ext cx="8410306" cy="47308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Sofia, 28 februarie – 1 martie 2023</a:t>
            </a:r>
          </a:p>
        </p:txBody>
      </p:sp>
    </p:spTree>
    <p:extLst>
      <p:ext uri="{BB962C8B-B14F-4D97-AF65-F5344CB8AC3E}">
        <p14:creationId xmlns:p14="http://schemas.microsoft.com/office/powerpoint/2010/main" val="257952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1082375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186431" y="1468536"/>
            <a:ext cx="732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Sofia, 28 febr – 1 martie</a:t>
            </a:r>
            <a:r>
              <a:rPr lang="ro-RO" sz="28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  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DCAF-5DD9-4D37-B6B5-7616634234FF}"/>
              </a:ext>
            </a:extLst>
          </p:cNvPr>
          <p:cNvSpPr txBox="1"/>
          <p:nvPr/>
        </p:nvSpPr>
        <p:spPr>
          <a:xfrm>
            <a:off x="4291535" y="2879827"/>
            <a:ext cx="3883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O1.My Digital Class</a:t>
            </a:r>
            <a:endParaRPr lang="ro-R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conținut și traducere (conf observațiilor din chestionare)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</a:t>
            </a:r>
            <a:r>
              <a:rPr lang="tr-TR" dirty="0"/>
              <a:t>mplementare</a:t>
            </a:r>
            <a:r>
              <a:rPr lang="en-US" dirty="0"/>
              <a:t>a</a:t>
            </a:r>
            <a:r>
              <a:rPr lang="tr-TR" dirty="0"/>
              <a:t> în școli</a:t>
            </a:r>
            <a:endParaRPr lang="en-US" b="1" dirty="0"/>
          </a:p>
          <a:p>
            <a:r>
              <a:rPr lang="tr-TR" b="1" dirty="0"/>
              <a:t>O2.Assessment and Evaluation Compass</a:t>
            </a:r>
            <a:r>
              <a:rPr lang="en-US" b="1" dirty="0"/>
              <a:t> (Web 2.0 </a:t>
            </a:r>
            <a:r>
              <a:rPr lang="en-US" b="1" dirty="0" err="1"/>
              <a:t>si</a:t>
            </a:r>
            <a:r>
              <a:rPr lang="en-US" b="1" dirty="0"/>
              <a:t> Web 3.0)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Finalizarea traducerii </a:t>
            </a:r>
            <a:r>
              <a:rPr lang="tr-TR" dirty="0"/>
              <a:t>în limb</a:t>
            </a:r>
            <a:r>
              <a:rPr lang="en-US" dirty="0"/>
              <a:t>a de </a:t>
            </a:r>
            <a:r>
              <a:rPr lang="en-US" dirty="0" err="1"/>
              <a:t>comunicare</a:t>
            </a:r>
            <a:r>
              <a:rPr lang="en-US" dirty="0"/>
              <a:t> a </a:t>
            </a:r>
            <a:r>
              <a:rPr lang="en-US" dirty="0" err="1"/>
              <a:t>fiec</a:t>
            </a:r>
            <a:r>
              <a:rPr lang="ro-RO" dirty="0"/>
              <a:t>ărui</a:t>
            </a:r>
            <a:r>
              <a:rPr lang="en-US" dirty="0"/>
              <a:t> p</a:t>
            </a:r>
            <a:r>
              <a:rPr lang="tr-TR" dirty="0"/>
              <a:t>artener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promova</a:t>
            </a:r>
            <a:r>
              <a:rPr lang="tr-TR" dirty="0"/>
              <a:t>re</a:t>
            </a:r>
            <a:r>
              <a:rPr lang="en-US" dirty="0"/>
              <a:t>a</a:t>
            </a:r>
            <a:r>
              <a:rPr lang="tr-TR" dirty="0"/>
              <a:t> în școli</a:t>
            </a: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6843D213-9B93-6179-5AAB-0B16C329B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6" y="2674541"/>
            <a:ext cx="3624357" cy="271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465232D-F175-CB07-1523-5121BA4C0F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72" y="2215931"/>
            <a:ext cx="3071005" cy="4140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Sofia, 28 </a:t>
            </a:r>
            <a:r>
              <a:rPr lang="en-GB" dirty="0" err="1"/>
              <a:t>februarie</a:t>
            </a:r>
            <a:r>
              <a:rPr lang="en-GB" dirty="0"/>
              <a:t> – 1 </a:t>
            </a:r>
            <a:r>
              <a:rPr lang="en-GB" dirty="0" err="1"/>
              <a:t>martie</a:t>
            </a:r>
            <a:r>
              <a:rPr lang="en-GB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20845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573</Words>
  <Application>Microsoft Office PowerPoint</Application>
  <PresentationFormat>Ecran lat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Wingdings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Prodan</dc:creator>
  <cp:lastModifiedBy>gconea</cp:lastModifiedBy>
  <cp:revision>37</cp:revision>
  <dcterms:created xsi:type="dcterms:W3CDTF">2021-11-28T18:03:50Z</dcterms:created>
  <dcterms:modified xsi:type="dcterms:W3CDTF">2023-03-14T07:45:29Z</dcterms:modified>
</cp:coreProperties>
</file>